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Economica" panose="020B060402020202020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tutorial/supervised/SoftmaxRegress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tutorial/supervised/SoftmaxRegression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Cusp/tf_cnnvi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aSq9viZGEYiWwL9uJ3Recw.pn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ocon.com/blog/2012/03/cosine-similarity-pearson-correlation-and-ols-coefficient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ci.edu/icamp/courses/math77b/lecture_12w/pdfs/Chapter%2002%20-%20Collaborative%20recommendation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260452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260452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e94363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e94363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e94363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e94363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ee943632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ee943632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6d24eb8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a6d24eb8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0bfbe776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0bfbe776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ver el caso K=2 en "Relationship to Logistic Regression":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http://deeplearning.stanford.edu/tutorial/supervised/SoftmaxRegression/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03ae81d6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03ae81d6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se ve cómo se relaciona con el coste anterior para K=2 en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http://deeplearning.stanford.edu/tutorial/supervised/SoftmaxRegression/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0bfbe776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0bfbe776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e94363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e94363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e943632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e943632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https://github.com/InFoCusp/tf_cnnvis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e943632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e943632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e3ad8761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e3ad8761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e943632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e943632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e94363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e94363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post muy bueno sobre el tema: http://scott.fortmann-roe.com/docs/BiasVariance.html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e943632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e943632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e94363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e94363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e943632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e943632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a6d24eb87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a6d24eb87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6d24eb87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6d24eb87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a6d24eb8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a6d24eb87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6d24eb87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a6d24eb87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https://miro.medium.com/max/1400/1*aSq9viZGEYiWwL9uJ3Recw.png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6d24eb87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6d24eb87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6d24eb8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6d24eb8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a6d24eb87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a6d24eb87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a6d24eb8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a6d24eb8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a6d24eb87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a6d24eb87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\frac{\sum_{p \in P}{(r_{a,p} - \bar{r_a})(r_{b,p} - \bar{r_b})}}{\sqrt{\sum_{p \in P}{(r_{a,p} - \bar{r_a})^2}}\sqrt{\sum_{p \in P}{(r_{b,p} - \bar{r_b})^2}}}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a6d24eb87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a6d24eb87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\frac{\sum_{p \in P}{(r_{a,p} - \bar{r_a})(r_{b,p} - \bar{r_b})}}{\sqrt{\sum_{p \in P}{(r_{a,p} - \bar{r_a})^2}}\sqrt{\sum_{p \in P}{(r_{b,p} - \bar{r_b})^2}}}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a6d24eb8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a6d24eb87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\text{pred}(a,p) = \bar{r_a} + \frac{\sum_{b \in N}{\text{sim}(a,b)(r_{b,p}-\bar{r_b})}}{\sum_{b \in N}{\text{sim}(a,b})}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\text{pred}(\text{Alice},\text{item5}) = 4 + \frac{0.85(3-2.4) + 0.7(5-3.8)}{0.85 + 0.7}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6d24eb87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6d24eb87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6d24eb8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6d24eb87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\frac{\sum_{u \in u}{(r_{u,a} - \bar{r_u})(r_{u,b} - \bar{r_u})}}{\sqrt{\sum_{u \in U}{(r_{u,a} - \bar{r_u})^2}}\sqrt{\sum_{u \in U}{(r_{u,b} - \bar{r_u})^2}}}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vs CosSim: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https://brenocon.com/blog/2012/03/cosine-similarity-pearson-correlation-and-ols-coefficients/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6d24eb87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6d24eb87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\text{pred}(u,item_j) = \bar{r_u} + \frac{\sum_{item_i \in N}{\text{sim}(item_i,item_j)r_{u,item_i}}}{\sum_{item_i \in N}{\text{sim}(item_i,item_j})}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\text{pred}(\text{Alice},item_5) = \bar{r}_{\text{Alice}} + \frac{\sum_{item_i \in N}{\text{sim}(item_i,item_5)r_{\text{Alice},item_i}}}{\sum_{item_i \in N}{\text{sim}(item_i,item_5})}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6d24eb87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6d24eb87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6d24eb87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a6d24eb87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ee3c32d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ee3c32d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a6d24eb87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a6d24eb87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a6d24eb87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a6d24eb87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CF recursivo: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https://www.math.uci.edu/icamp/courses/math77b/lecture_12w/pdfs/Chapter%2002%20-%20Collaborative%20recommendation.pdf</a:t>
            </a:r>
            <a:r>
              <a:rPr lang="en">
                <a:solidFill>
                  <a:schemeClr val="dk1"/>
                </a:solidFill>
              </a:rPr>
              <a:t> (slide 21)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a6d24eb87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a6d24eb87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c9ef9bb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c9ef9bb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e3c32d2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e3c32d2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e3c32d2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e3c32d2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e3c32d2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e3c32d2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e3c32d2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e3c32d2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e3c32d2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e3c32d2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812350" y="3422625"/>
            <a:ext cx="35193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José Ramón Iglesias Gamarra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La Regresión Logística como una neurona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200" y="1610575"/>
            <a:ext cx="5309575" cy="2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sz="1800" b="1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26" y="1001550"/>
            <a:ext cx="6663126" cy="38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sz="1800" b="1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Activación: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Sigmoid (como en la regresión logística)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tanh: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Rectified Linear Unit (ReLU): 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25" y="2424500"/>
            <a:ext cx="1653176" cy="5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388" y="3087325"/>
            <a:ext cx="1033224" cy="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(demo_10_neural_networks)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Buscamos predecir un vector de probabilidades (cada clase es una dimensión del vector).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Modificamos nuestra hipótesis: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Softmax Regression (Multiple Classes)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8" y="2571761"/>
            <a:ext cx="8591327" cy="220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Cambia la función de costo: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Donde el valor de                es igual a 1 si la condición entre {} se cumple y 0 en caso contrario. 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Softmax Regression: Cost Function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6890"/>
            <a:ext cx="8520599" cy="13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l="35387" t="16227" r="43898" b="17939"/>
          <a:stretch/>
        </p:blipFill>
        <p:spPr>
          <a:xfrm>
            <a:off x="2319600" y="3838700"/>
            <a:ext cx="835651" cy="4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Multiclass Neural Networks</a:t>
            </a:r>
            <a:endParaRPr sz="1800" b="1"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488" y="1225200"/>
            <a:ext cx="4163019" cy="3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 Profundas (Deep Learning)</a:t>
            </a:r>
            <a:endParaRPr sz="4000" b="1"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t="9730"/>
          <a:stretch/>
        </p:blipFill>
        <p:spPr>
          <a:xfrm>
            <a:off x="1990725" y="1325249"/>
            <a:ext cx="5162550" cy="27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 Profundas</a:t>
            </a:r>
            <a:endParaRPr sz="4000" b="1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l="30429"/>
          <a:stretch/>
        </p:blipFill>
        <p:spPr>
          <a:xfrm>
            <a:off x="1899651" y="1038700"/>
            <a:ext cx="5238267" cy="38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Train/Test/Validation</a:t>
            </a: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sz="1800" b="1"/>
          </a:p>
        </p:txBody>
      </p:sp>
      <p:sp>
        <p:nvSpPr>
          <p:cNvPr id="185" name="Google Shape;185;p31"/>
          <p:cNvSpPr/>
          <p:nvPr/>
        </p:nvSpPr>
        <p:spPr>
          <a:xfrm>
            <a:off x="1569300" y="2149650"/>
            <a:ext cx="6005400" cy="380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Tercera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Train/Test/Validation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Ahora?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Muchísimos datos (&gt;&gt; 10.000.000 registros)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sz="1800" b="1"/>
          </a:p>
        </p:txBody>
      </p:sp>
      <p:sp>
        <p:nvSpPr>
          <p:cNvPr id="192" name="Google Shape;192;p32"/>
          <p:cNvSpPr/>
          <p:nvPr/>
        </p:nvSpPr>
        <p:spPr>
          <a:xfrm>
            <a:off x="1569300" y="2147325"/>
            <a:ext cx="6005400" cy="380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6388500" y="2147325"/>
            <a:ext cx="1186200" cy="38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5202300" y="2147313"/>
            <a:ext cx="1186200" cy="380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1569300" y="3449550"/>
            <a:ext cx="6005400" cy="380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7482000" y="3449550"/>
            <a:ext cx="92700" cy="38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7389300" y="3449550"/>
            <a:ext cx="92700" cy="3801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622575" y="3769650"/>
            <a:ext cx="2520900" cy="71400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Asegurarse que test / validation vienen de la misma distribución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Underfitting (high bias):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Ampliar la 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Cambiar la arquitectura de la red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Overfitting (high variance):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Agregar más 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Cambiar la arquitectura de la red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sesgo y varianza</a:t>
            </a:r>
            <a:endParaRPr sz="1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sz="1800" b="1"/>
          </a:p>
        </p:txBody>
      </p:sp>
      <p:sp>
        <p:nvSpPr>
          <p:cNvPr id="210" name="Google Shape;210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se determinan?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número de capas ocultas (hidden layers)?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número de unidades (units)?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función de activación usar?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r="8223" b="6524"/>
          <a:stretch/>
        </p:blipFill>
        <p:spPr>
          <a:xfrm>
            <a:off x="4772216" y="2247825"/>
            <a:ext cx="392025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Regularización</a:t>
            </a:r>
            <a:endParaRPr sz="1800" b="1"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r="1097" b="2591"/>
          <a:stretch/>
        </p:blipFill>
        <p:spPr>
          <a:xfrm>
            <a:off x="1538675" y="1225188"/>
            <a:ext cx="6066651" cy="3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Dropout</a:t>
            </a:r>
            <a:endParaRPr sz="1800" b="1"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26" y="1109950"/>
            <a:ext cx="7707150" cy="3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(Introducción)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Recomendación: ejemplos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0" y="1058875"/>
            <a:ext cx="6129898" cy="20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050" y="2977972"/>
            <a:ext cx="6331222" cy="20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sistemas de recomendación se centran en: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items, </a:t>
            </a:r>
            <a:r>
              <a:rPr lang="en"/>
              <a:t>para eCommerce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contenido, </a:t>
            </a:r>
            <a:r>
              <a:rPr lang="en"/>
              <a:t>para eLearning, noticias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links, </a:t>
            </a:r>
            <a:r>
              <a:rPr lang="en"/>
              <a:t>para navegación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general, se habla de ítems como término genérico.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 objetivo general de estos sistemas es el de guiar a los usuarios a tomar decisiones.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Recomendación: objetivos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Basados en contenido:</a:t>
            </a:r>
            <a:r>
              <a:rPr lang="en"/>
              <a:t> tratan el problema de manera específica para cada usuario y "aprenden" una clasificación de lo que a un usuario le gusta basado en las características (contenido) de un ítem.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Filtros colaborativos:</a:t>
            </a:r>
            <a:r>
              <a:rPr lang="en"/>
              <a:t> se basan en la idea que los usuarios que coinciden en el pasado lo harán en el futuro y que les gustarán ítems similares.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Basados en el conocimiento: </a:t>
            </a:r>
            <a:r>
              <a:rPr lang="en"/>
              <a:t>el usuario proporciona explícitamente parámetros del producto que quiere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Basados en cuestiones demográficas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Sistemas híbridos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Sistemas de Recomendación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 usuarios con intereses similares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podría requerir de muchos usuarios para que las posibilidades de encontrar un par con intereses en común.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Tiene que existir un método sencillo para reflejar los intereses de los usuarios.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necesita de un algoritmo eficiente para combinar a los usuarios con gustos similares.</a:t>
            </a:r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Temario de la Clase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996625"/>
            <a:ext cx="8520600" cy="3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¿Qué es aprendizaje supervisado?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Aprendizaje supervisado.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Regresión Lineal y Polinomial, Regresión Logística, Naive Bayes.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Support Vector Machines.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Perceptrón.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SVC/SVR. Datos no linealmente separables. Función de costo.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Ensemble learning.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Decision Trees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Random Forest, Bagging, Boosting, Voting.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Redes neuronales.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Perceptrón multicapa. </a:t>
            </a:r>
            <a:r>
              <a:rPr lang="en" strike="sngStrike">
                <a:solidFill>
                  <a:srgbClr val="000000"/>
                </a:solidFill>
              </a:rPr>
              <a:t>Redes convolucionales. Redes recurrentes.</a:t>
            </a:r>
            <a:endParaRPr strike="sngStrike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Sistemas de recomendación.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Filtrado colaborativo.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Prácticas de reproducibilidad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Usuarios generan puntuaciones a un conjunto de ítems (implícita o explícitamente): matriz de puntuaciones usuario-ítem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Predicción (numérica) indicando cuánto a un usuario le gusta un ítem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lista con N ítems recomendados por usuario</a:t>
            </a:r>
            <a:endParaRPr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cómo funcionan?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Dado un usuario (Alice) y un ítem que todavía no se ha asignado un puntaje, se debe: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encontrar el conjunto de usuarios que más se parecen a Alice (usuarios a los que les gustan ítems similares) y han puntuado el objeto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 sus puntuaciones para predecir si a Alice le gustará el ítem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aplicar este proceso sobre todos los objetos que Alice no ha puntuado y recomendar los que tienen mayor puntuación</a:t>
            </a:r>
            <a:endParaRPr sz="1600"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Filtros colaborativos: Vecindarios basado en usuarios</a:t>
            </a:r>
            <a:endParaRPr sz="40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75" y="3182650"/>
            <a:ext cx="4953825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correlación (Pearson correlation)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a</a:t>
            </a:r>
            <a:r>
              <a:rPr lang="en"/>
              <a:t> y </a:t>
            </a:r>
            <a:r>
              <a:rPr lang="en" i="1"/>
              <a:t>b</a:t>
            </a:r>
            <a:r>
              <a:rPr lang="en"/>
              <a:t> son usuarios;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 baseline="-25000"/>
              <a:t>a,p</a:t>
            </a:r>
            <a:r>
              <a:rPr lang="en"/>
              <a:t>  es la puntuación del usuario </a:t>
            </a:r>
            <a:r>
              <a:rPr lang="en" i="1"/>
              <a:t>a</a:t>
            </a:r>
            <a:r>
              <a:rPr lang="en"/>
              <a:t> al ítem </a:t>
            </a:r>
            <a:r>
              <a:rPr lang="en" i="1"/>
              <a:t>p;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</a:t>
            </a:r>
            <a:r>
              <a:rPr lang="en" i="1"/>
              <a:t>P</a:t>
            </a:r>
            <a:r>
              <a:rPr lang="en"/>
              <a:t> es el conjunto de ítems que ya han sido puntuados por </a:t>
            </a:r>
            <a:r>
              <a:rPr lang="en" i="1"/>
              <a:t>a</a:t>
            </a:r>
            <a:r>
              <a:rPr lang="en"/>
              <a:t> y </a:t>
            </a:r>
            <a:r>
              <a:rPr lang="en" i="1"/>
              <a:t>b</a:t>
            </a:r>
            <a:r>
              <a:rPr lang="en"/>
              <a:t> .</a:t>
            </a: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id="273" name="Google Shape;273;p44" descr="\text{sim}(a,b) = \frac{\sum_{p \in P}{(r_{a,p} - \bar{r_a})(r_{b,p} - \bar{r_b})}}{\sqrt{\sum_{p \in P}{(r_{a,p} - \bar{r_a})^2}}\sqrt{\sum_{p \in P}{(r_{b,p} - \bar{r_b})^2}}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10" y="1848400"/>
            <a:ext cx="5155378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5712775" y="3298125"/>
            <a:ext cx="3040800" cy="10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sim(Alice, User1) = 0.85</a:t>
            </a:r>
            <a:br>
              <a:rPr lang="en" sz="1600"/>
            </a:br>
            <a:r>
              <a:rPr lang="en" sz="1600"/>
              <a:t>sim(Alice, User2) = 0.70</a:t>
            </a:r>
            <a:br>
              <a:rPr lang="en" sz="1600"/>
            </a:br>
            <a:r>
              <a:rPr lang="en" sz="1600"/>
              <a:t>sim(Alice, User3) = 0</a:t>
            </a:r>
            <a:br>
              <a:rPr lang="en" sz="1600"/>
            </a:br>
            <a:r>
              <a:rPr lang="en" sz="1600"/>
              <a:t>sim(Alice, User4) = -0.79</a:t>
            </a:r>
            <a:endParaRPr sz="160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id="280" name="Google Shape;280;p45" descr="\text{sim}(a,b) = \frac{\sum_{p \in P}{(r_{a,p} - \bar{r_a})(r_{b,p} - \bar{r_b})}}{\sqrt{\sum_{p \in P}{(r_{a,p} - \bar{r_a})^2}}\sqrt{\sum_{p \in P}{(r_{b,p} - \bar{r_b})^2}}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10" y="1225225"/>
            <a:ext cx="5155378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25" y="2662400"/>
            <a:ext cx="4953825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correlación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 es el conjunto de "vecinos"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 es un ítem</a:t>
            </a: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id="288" name="Google Shape;288;p46" descr="\text{pred}(a,p) = \bar{r_a} + \frac{\sum_{b \in N}{\text{sim}(a,b)(r_{b,p}-\bar{r_b})}}{\sum_{b \in N}{\text{sim}(a,b})}&#10;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74" y="1604400"/>
            <a:ext cx="5160850" cy="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 descr="\text{pred}(\text{Alice},\text{item5}) = 4 + \frac{0.85(3-2.4) + 0.7(5-3.8)}{0.85 + 0.7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135" y="3597200"/>
            <a:ext cx="6037740" cy="5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Se usan las semejanzas entre los ítems (y no entre los usuarios) para hacer las predicciones. Por ejemplo, busquemos los ítems parecidos al </a:t>
            </a:r>
            <a:r>
              <a:rPr lang="en" sz="1600" i="1"/>
              <a:t>Item5</a:t>
            </a:r>
            <a:r>
              <a:rPr lang="en" sz="1600"/>
              <a:t>. Ahora usamos las puntuaciones que Alice le asignó a tales ítems para darle un valor al </a:t>
            </a:r>
            <a:r>
              <a:rPr lang="en" sz="1600" i="1"/>
              <a:t>Item5</a:t>
            </a:r>
            <a:r>
              <a:rPr lang="en" sz="1600"/>
              <a:t>.</a:t>
            </a:r>
            <a:endParaRPr sz="1600"/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Vecindarios basado en ítems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450" y="2571750"/>
            <a:ext cx="4869110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 descr="\text{sim}(a,b) = \frac{\sum_{u \in U}{(r_{u,a} - \bar{r_u})(r_{u,b} - \bar{r_u})}}{\sqrt{\sum_{u \in U}{(r_{u,a} - \bar{r_u})^2}}\sqrt{\sum_{u \in U}{(r_{u,b} - \bar{r_u})^2}}}&#10;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38" y="1663325"/>
            <a:ext cx="532032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Distancia (ajustada) del coseno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a</a:t>
            </a:r>
            <a:r>
              <a:rPr lang="en"/>
              <a:t> y </a:t>
            </a:r>
            <a:r>
              <a:rPr lang="en" i="1"/>
              <a:t>b</a:t>
            </a:r>
            <a:r>
              <a:rPr lang="en"/>
              <a:t> son ítems;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 baseline="-25000"/>
              <a:t>u,a</a:t>
            </a:r>
            <a:r>
              <a:rPr lang="en"/>
              <a:t>  es la puntuación del usuario </a:t>
            </a:r>
            <a:r>
              <a:rPr lang="en" i="1"/>
              <a:t>u</a:t>
            </a:r>
            <a:r>
              <a:rPr lang="en"/>
              <a:t> al ítem </a:t>
            </a:r>
            <a:r>
              <a:rPr lang="en" i="1"/>
              <a:t>a;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</a:t>
            </a:r>
            <a:r>
              <a:rPr lang="en" i="1"/>
              <a:t>U</a:t>
            </a:r>
            <a:r>
              <a:rPr lang="en"/>
              <a:t> es el conjunto de usuarios que han puntuado a los ítems </a:t>
            </a:r>
            <a:r>
              <a:rPr lang="en" i="1"/>
              <a:t>a</a:t>
            </a:r>
            <a:r>
              <a:rPr lang="en"/>
              <a:t> y </a:t>
            </a:r>
            <a:r>
              <a:rPr lang="en" i="1"/>
              <a:t>b</a:t>
            </a:r>
            <a:r>
              <a:rPr lang="en"/>
              <a:t>.</a:t>
            </a:r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ítems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 es el conjunto de "vecinos"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es un usuario</a:t>
            </a: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ítems</a:t>
            </a:r>
            <a:endParaRPr/>
          </a:p>
        </p:txBody>
      </p:sp>
      <p:pic>
        <p:nvPicPr>
          <p:cNvPr id="310" name="Google Shape;310;p49" descr="\text{pred}(u,item_j) = \bar{r_u} + \frac{\sum_{item_i \in N}{\text{sim}(item_i,item_j)r_{u,item_i}}}{\sum_{item_i \in N}{\text{sim}(item_i,item_j})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87" y="1452875"/>
            <a:ext cx="5089816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 descr="\text{pred}(\text{Alice},item_5) = \bar{r}_{\text{Alice}} + \frac{\sum_{item_i \in N}{\text{sim}(item_i,item_5)r_{\text{Alice},item_i}}}{\sum_{item_i \in N}{\text{sim}(item_i,item_5})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62" y="3740725"/>
            <a:ext cx="5811450" cy="61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estos sistemas de recomendación sean escalables, es necesario aprender el </a:t>
            </a:r>
            <a:r>
              <a:rPr lang="en">
                <a:highlight>
                  <a:srgbClr val="FFE599"/>
                </a:highlight>
              </a:rPr>
              <a:t>modelo "offline"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Calcular offline todos las similitudes entre pares de objetos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Calcular la predicción en tiempo real (pred de la slide anterior)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vecindario (N) suele ser bastante pequeño (el usuario puntúa pocos objetos)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Este preprocesamiento funciona en CF por ítems (y no en CF por usuarios): las similitudes entre ítems suelen ser más estables que entre usuarios.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Preprocesamiento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Requerimientos de memoria: </a:t>
            </a:r>
            <a:r>
              <a:rPr lang="en"/>
              <a:t>si consideramos n ítems, tendremos n</a:t>
            </a:r>
            <a:r>
              <a:rPr lang="en" baseline="30000"/>
              <a:t>2</a:t>
            </a:r>
            <a:r>
              <a:rPr lang="en"/>
              <a:t> similitudes.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la práctica, la matriz es dispersa (muchos pares de ítems que no tienen similitud).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suelen usar reducciones fijando un umbral mínimo de "co-ratings": se eliminan ítems que tienen pocas puntuaciones comunes, usando al menos n' usuarios.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puede también limitar el tamaño del vecindario (N).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Preprocesamiento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(Introducción)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 Cold start problem:</a:t>
            </a:r>
            <a:endParaRPr>
              <a:highlight>
                <a:srgbClr val="FFE599"/>
              </a:highlight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¿Cómo recomendamos nuevos ítems?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¿Qué le recomendamos a usuarios nuevos?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Soluciones inmediatas: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Forzar a los usuarios a puntuar un conjunto de objetos (-1)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Emplear otro método para la estos casos (basado en contenido, información demográfica o recomendaciones no personalizadas)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Problemas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con los vecindarios: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 conjunto de usuarios ítems similares puede ser muy pequeño. Lo que produce malas predicciones.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Alternativas: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 recursivo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Transitividad entre vecinos</a:t>
            </a:r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Problemas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657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(demo_11_recommender_systems)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de la tercera clase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552663" y="266100"/>
            <a:ext cx="7351800" cy="4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Por qué redes "neuronales"?</a:t>
            </a:r>
            <a:endParaRPr sz="2400"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800" y="939000"/>
            <a:ext cx="5694925" cy="37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942025" y="4868475"/>
            <a:ext cx="22215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by Victor Lavrenko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</a:t>
            </a:r>
            <a:r>
              <a:rPr lang="en" i="1"/>
              <a:t>x</a:t>
            </a:r>
            <a:r>
              <a:rPr lang="en"/>
              <a:t>, el objetivo es encontrar: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Cuál es la forma más sencilla de transformar un vector </a:t>
            </a:r>
            <a:r>
              <a:rPr lang="en" i="1"/>
              <a:t>x</a:t>
            </a:r>
            <a:r>
              <a:rPr lang="en"/>
              <a:t>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75" y="1805050"/>
            <a:ext cx="1725476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</a:t>
            </a:r>
            <a:r>
              <a:rPr lang="en" i="1"/>
              <a:t>x</a:t>
            </a:r>
            <a:r>
              <a:rPr lang="en"/>
              <a:t>, el objetivo es encontrar: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Cuál es la forma más sencilla de transformar un vector </a:t>
            </a:r>
            <a:r>
              <a:rPr lang="en" i="1"/>
              <a:t>x</a:t>
            </a:r>
            <a:r>
              <a:rPr lang="en"/>
              <a:t>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Pero nos gustaría que </a:t>
            </a:r>
            <a:r>
              <a:rPr lang="en" i="1"/>
              <a:t>ŷ</a:t>
            </a:r>
            <a:r>
              <a:rPr lang="en"/>
              <a:t> fuese una probabilidad: 0 ≤ </a:t>
            </a:r>
            <a:r>
              <a:rPr lang="en" i="1"/>
              <a:t>ŷ</a:t>
            </a:r>
            <a:r>
              <a:rPr lang="en"/>
              <a:t> ≤ 1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75" y="1805050"/>
            <a:ext cx="1725476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838" y="2804900"/>
            <a:ext cx="1596324" cy="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Función de Sigmoid 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Logística: Sigmoid</a:t>
            </a:r>
            <a:endParaRPr sz="1800" b="1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00" y="1983800"/>
            <a:ext cx="2834524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123" y="1546173"/>
            <a:ext cx="4949250" cy="3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disponen de </a:t>
            </a:r>
            <a:r>
              <a:rPr lang="en" i="1"/>
              <a:t>m</a:t>
            </a:r>
            <a:r>
              <a:rPr lang="en"/>
              <a:t> instancias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pretende predecir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Luego, buscamos minimizar (en regresión logística):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Siendo entonces la función de coste: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 minimizarla, usamos descenso por gradientes. Necesitaremos: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Logística: Coste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1800" b="1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400" y="1254450"/>
            <a:ext cx="4240952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825" y="1702325"/>
            <a:ext cx="1056048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463" y="2571750"/>
            <a:ext cx="4771066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4138" y="2970800"/>
            <a:ext cx="3002018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000" y="4049275"/>
            <a:ext cx="4045162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Microsoft Office PowerPoint</Application>
  <PresentationFormat>Presentación en pantalla (16:9)</PresentationFormat>
  <Paragraphs>194</Paragraphs>
  <Slides>43</Slides>
  <Notes>43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Economica</vt:lpstr>
      <vt:lpstr>Arial</vt:lpstr>
      <vt:lpstr>Open Sans</vt:lpstr>
      <vt:lpstr>Luxe</vt:lpstr>
      <vt:lpstr>Aprendizaje Supervisado</vt:lpstr>
      <vt:lpstr>Tercera Clase</vt:lpstr>
      <vt:lpstr>Temario de la Clase</vt:lpstr>
      <vt:lpstr>Redes Neuronales (Introducción)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 Time (demo_10_neural_networks)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Sistemas de Recomendación (Introducción)</vt:lpstr>
      <vt:lpstr>Sistemas de Recomendación: ejemplos</vt:lpstr>
      <vt:lpstr>Sistemas de Recomendación: objetivos</vt:lpstr>
      <vt:lpstr>Tipos de Sistemas de Recomendación</vt:lpstr>
      <vt:lpstr>Filtros colaborativos</vt:lpstr>
      <vt:lpstr>Filtros colaborativos: cómo funcionan?</vt:lpstr>
      <vt:lpstr>Filtros colaborativos: Vecindarios basado en usuarios</vt:lpstr>
      <vt:lpstr>Similitud entre usuarios</vt:lpstr>
      <vt:lpstr>Similitud entre usuarios</vt:lpstr>
      <vt:lpstr>Similitud entre usuarios</vt:lpstr>
      <vt:lpstr>Filtros colaborativos: Vecindarios basado en ítems</vt:lpstr>
      <vt:lpstr>Similitud entre ítems</vt:lpstr>
      <vt:lpstr>Similitud entre ítems</vt:lpstr>
      <vt:lpstr>Filtros colaborativos: Preprocesamiento</vt:lpstr>
      <vt:lpstr>Filtros colaborativos: Preprocesamiento</vt:lpstr>
      <vt:lpstr>Filtros colaborativos: Problemas</vt:lpstr>
      <vt:lpstr>Filtros colaborativos: Problemas</vt:lpstr>
      <vt:lpstr>Demo Time (demo_11_recommender_systems)</vt:lpstr>
      <vt:lpstr>Fin de la tercera clase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Supervisado</dc:title>
  <cp:lastModifiedBy>José Ramon Iglesias Gamarra</cp:lastModifiedBy>
  <cp:revision>1</cp:revision>
  <dcterms:modified xsi:type="dcterms:W3CDTF">2021-04-15T23:35:57Z</dcterms:modified>
</cp:coreProperties>
</file>